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buildsmartbradley.com/2025/10/will-artificial-intelligence-increase-the-prices-of-construction-materials-equipment-and-labor/" TargetMode="External"/><Relationship Id="rId2" Type="http://schemas.openxmlformats.org/officeDocument/2006/relationships/image" Target="../media/image-2-1.png"/><Relationship Id="rId3" Type="http://schemas.openxmlformats.org/officeDocument/2006/relationships/image" Target="../media/image-2-2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495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Week 8 AI Digest: AI and Antitrust in Construction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83236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How AI Pricing Tools Are Reshaping the Construction Equipment Industry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5173980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Source: BuildSmart (Bradley Arant Boult Cummings LLP) | Publication Date: October 9, 2025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571262"/>
            <a:ext cx="7689771" cy="1791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050"/>
              </a:lnSpc>
              <a:buNone/>
            </a:pPr>
            <a:r>
              <a:rPr lang="en-US" sz="5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AI Revolution Meets Antitrust Law</a:t>
            </a:r>
            <a:endParaRPr lang="en-US" sz="5600" dirty="0"/>
          </a:p>
        </p:txBody>
      </p:sp>
      <p:sp>
        <p:nvSpPr>
          <p:cNvPr id="4" name="Text 1"/>
          <p:cNvSpPr/>
          <p:nvPr/>
        </p:nvSpPr>
        <p:spPr>
          <a:xfrm>
            <a:off x="1038701" y="2908340"/>
            <a:ext cx="7378184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Central Question: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Will AI become a tool for innovation and efficiency, or a mechanism for price coordination and market control?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7115" y="2674739"/>
            <a:ext cx="22860" cy="1132046"/>
          </a:xfrm>
          <a:prstGeom prst="rect">
            <a:avLst/>
          </a:prstGeom>
          <a:solidFill>
            <a:srgbClr val="505468"/>
          </a:solidFill>
          <a:ln/>
        </p:spPr>
      </p:sp>
      <p:sp>
        <p:nvSpPr>
          <p:cNvPr id="6" name="Text 3"/>
          <p:cNvSpPr/>
          <p:nvPr/>
        </p:nvSpPr>
        <p:spPr>
          <a:xfrm>
            <a:off x="727115" y="4118372"/>
            <a:ext cx="270700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Discussion Questions: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7115" y="4754523"/>
            <a:ext cx="768977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Should AI pricing tools be regulated differently than traditional human-led collusion?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7115" y="5491996"/>
            <a:ext cx="768977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can we proactively balance AI innovation with competitive fairness in critical sectors?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7115" y="6229469"/>
            <a:ext cx="768977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Could this legal precedent spread to other input costs, such as materials, concrete, or steel subcontracting?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7115" y="7127915"/>
            <a:ext cx="7689771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Case to Monitor: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 re Construction Equipment Antitrust Litigation (Case No. 1:25-cv-03487), Northern District of Illinois.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6348413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Article Details &amp; The Core Conflict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05401"/>
            <a:ext cx="5179576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Article Title: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"Will Artificial Intelligence Increase the Prices of Construction Materials, Equipment, and Labor?"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52093" y="1952149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200" u="sng" dirty="0">
                <a:solidFill>
                  <a:srgbClr val="50546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Bradley Arant Boult Cummings LLP (BuildSmart)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52093" y="2346484"/>
            <a:ext cx="517957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Publication Date: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October 9, 2025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52093" y="2776299"/>
            <a:ext cx="5179576" cy="922734"/>
          </a:xfrm>
          <a:prstGeom prst="roundRect">
            <a:avLst>
              <a:gd name="adj" fmla="val 7181"/>
            </a:avLst>
          </a:prstGeom>
          <a:solidFill>
            <a:srgbClr val="D4D5DE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51" y="3018234"/>
            <a:ext cx="197168" cy="15775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64776" y="2973467"/>
            <a:ext cx="4509135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Legal Analysis &amp; Industry Insight into a Landmark Antitrust Case.</a:t>
            </a: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099" y="1340882"/>
            <a:ext cx="7961709" cy="79617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786289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Main Findings: The Antitrust Case Against AI Pricing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264569"/>
            <a:ext cx="793599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Legal Case: In re Construction Equipment Antitrust Litigation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777954" y="2945249"/>
            <a:ext cx="4209931" cy="3963472"/>
          </a:xfrm>
          <a:prstGeom prst="roundRect">
            <a:avLst>
              <a:gd name="adj" fmla="val 235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864" y="3175159"/>
            <a:ext cx="666869" cy="666869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20" y="3321010"/>
            <a:ext cx="300038" cy="3750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7864" y="4064318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Allegation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7864" y="4544973"/>
            <a:ext cx="3750112" cy="2133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Construction companies filed class-action antitrust lawsuits against major equipment rental providers, alleging they conspired to artificially inflate rental prices using shared AI technology.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0175" y="2945249"/>
            <a:ext cx="4209931" cy="3963472"/>
          </a:xfrm>
          <a:prstGeom prst="roundRect">
            <a:avLst>
              <a:gd name="adj" fmla="val 235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85" y="3175159"/>
            <a:ext cx="666869" cy="666869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41" y="3321010"/>
            <a:ext cx="300038" cy="3750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40085" y="4064318"/>
            <a:ext cx="3750112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AI Tool: Rouse Rental Insights (RRI)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5440085" y="4892278"/>
            <a:ext cx="3750112" cy="177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Rental companies share real-time, confidential pricing data. The RRI algorithm aggregates this data to generate a daily, recommended "RRI Price" for all participating firms.</a:t>
            </a:r>
            <a:endParaRPr lang="en-US" sz="1750" dirty="0"/>
          </a:p>
        </p:txBody>
      </p:sp>
      <p:sp>
        <p:nvSpPr>
          <p:cNvPr id="14" name="Shape 8"/>
          <p:cNvSpPr/>
          <p:nvPr/>
        </p:nvSpPr>
        <p:spPr>
          <a:xfrm>
            <a:off x="9642396" y="2945249"/>
            <a:ext cx="4209931" cy="3963472"/>
          </a:xfrm>
          <a:prstGeom prst="roundRect">
            <a:avLst>
              <a:gd name="adj" fmla="val 235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305" y="3175159"/>
            <a:ext cx="666869" cy="666869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5662" y="3321010"/>
            <a:ext cx="300038" cy="37504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2305" y="4064318"/>
            <a:ext cx="333470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Algorithmic Coordination</a:t>
            </a:r>
            <a:endParaRPr lang="en-US" sz="2150" dirty="0"/>
          </a:p>
        </p:txBody>
      </p:sp>
      <p:sp>
        <p:nvSpPr>
          <p:cNvPr id="18" name="Text 10"/>
          <p:cNvSpPr/>
          <p:nvPr/>
        </p:nvSpPr>
        <p:spPr>
          <a:xfrm>
            <a:off x="9872305" y="4544973"/>
            <a:ext cx="3750112" cy="2133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algorithm considers seasonal changes and market fluctuations. Companies allegedly use these AI recommendations to coordinate pricing across the market, reducing true competition.</a:t>
            </a:r>
            <a:endParaRPr lang="en-US" sz="1750" dirty="0"/>
          </a:p>
        </p:txBody>
      </p:sp>
      <p:sp>
        <p:nvSpPr>
          <p:cNvPr id="19" name="Text 11"/>
          <p:cNvSpPr/>
          <p:nvPr/>
        </p:nvSpPr>
        <p:spPr>
          <a:xfrm>
            <a:off x="777954" y="7158752"/>
            <a:ext cx="1307449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Case Status: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Consolidated class action lawsuit currently pending in the U.S. District Court for the Northern District of Illinois.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481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Three Market Problems Creating Contractor Vulnerability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599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factors mean contractors have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zero bargaining power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against coordinated AI-driven pricing. Equipment costs directly impact project budgets and profitability.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00" y="417147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20695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Limited Competition (Oligopoly)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051703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market is controlled by a few large equipment rental providers, limiting choices and fostering an environment ripe for coordination.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03" y="4171474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73008" y="4206954"/>
            <a:ext cx="3344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 Alternative to Renting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973008" y="4697373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most contractors, purchasing high-value equipment is uneconomical. Renting is often the only viable option, regardless of the price point.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006" y="4171474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15111" y="4206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Inelastic Demand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415111" y="4697373"/>
            <a:ext cx="342149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Construction projects are highly dependent on specific equipment; increased rental rates do not reduce the need for the machinery, keeping demand steady.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18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Algorithmic Collusion: A New Challenge for Antitrust Law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7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 coordination through shared AI systems processing competitors' data—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without explicit human agreements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—is fundamentally changing antitrust enforcement.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48326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3748326"/>
            <a:ext cx="121920" cy="2093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005620"/>
            <a:ext cx="3539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Traditional Antitrust Focus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4496038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Investigating direct human evidence: looking for incriminating emails, recorded meetings, or explicit communication detailing price agreements.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3748326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9C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67" y="3748326"/>
            <a:ext cx="121920" cy="2093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4005620"/>
            <a:ext cx="2854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AI-Era Challenge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4496038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Coordination is achieved through autonomous algorithms with no human contact, making detection, investigation, and prosecution significantly harder.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133951" y="6352342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Fundamental Tension: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Technology designed to improve individual business efficiency may inadvertently reduce market competition and harm consumers when adopted industry-wide.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6097191"/>
            <a:ext cx="30480" cy="1236107"/>
          </a:xfrm>
          <a:prstGeom prst="rect">
            <a:avLst/>
          </a:prstGeom>
          <a:solidFill>
            <a:srgbClr val="505468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078" y="540306"/>
            <a:ext cx="781264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 on Workers &amp; Small Businesses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078" y="2014299"/>
            <a:ext cx="380405" cy="3804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2078" y="2632472"/>
            <a:ext cx="274296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Squeezed Profit Margins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52078" y="3043714"/>
            <a:ext cx="7812643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Small and mid-sized contractors face significantly higher input costs, reducing operating margins and increasing the risk of business failure in a tight-margin environment.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78" y="4032766"/>
            <a:ext cx="380405" cy="3804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52078" y="4650938"/>
            <a:ext cx="2570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Worker Wage Pressure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52078" y="5062180"/>
            <a:ext cx="7812643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Higher project costs may lead to reduced overall construction activity and potential job losses, as contractors are forced to cut operational costs elsewhere, including wages.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078" y="6051233"/>
            <a:ext cx="380405" cy="3804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52078" y="6669405"/>
            <a:ext cx="291000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Entrenched Market Power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52078" y="7080647"/>
            <a:ext cx="7812643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Rather than democratizing competition, AI pricing could further concentrate market power in large corporations, weakening the negotiating leverage of smaller players.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154" y="371713"/>
            <a:ext cx="8646557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Construction Industry Impact: Two Potential Scenarios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154" y="1064419"/>
            <a:ext cx="6757511" cy="67575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3154" y="7957066"/>
            <a:ext cx="209359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Scenario 1: Plaintiffs Win 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✓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73154" y="8249245"/>
            <a:ext cx="6757511" cy="43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Rental companies are forced to abandon shared pricing models. Independent, competitive pricing strategies return, and clear legal boundaries for AI use are established, potentially lowering equipment costs.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15" y="1064419"/>
            <a:ext cx="6757630" cy="67576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99615" y="7957185"/>
            <a:ext cx="2439710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Scenario 2: Defendants Win 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⚠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7399615" y="8249364"/>
            <a:ext cx="6757630" cy="432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Similar AI pricing models spread throughout the industry (materials, steel, specialty trades). Industry-wide shift to algorithm-determined prices fundamentally transforms procurement and input costs rise.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73154" y="8833842"/>
            <a:ext cx="13684091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Double-Edged Sword: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Contractor efficiency gains from using AI for estimating and RFI processing could be entirely negated by suppliers using AI for coordinated price increases.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156" y="601147"/>
            <a:ext cx="8946594" cy="603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Contingency Strategies for Contractors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156" y="1591151"/>
            <a:ext cx="132780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Proactive defensive strategies to minimize exposure to AI-driven price volatility and protect project budgets.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6156" y="2117527"/>
            <a:ext cx="434578" cy="4345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48605" y="2153722"/>
            <a:ext cx="289679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303853" y="2183844"/>
            <a:ext cx="241482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Vertical Integration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303853" y="2601516"/>
            <a:ext cx="1265039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in-house equipment fleets to reduce dependence on rental providers and manage asset costs internally.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76156" y="3296960"/>
            <a:ext cx="434578" cy="4345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48605" y="3333155"/>
            <a:ext cx="289679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1303853" y="3363278"/>
            <a:ext cx="2849761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Purchasing Cooperatives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303853" y="3780949"/>
            <a:ext cx="1265039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Pool resources with other contractors to collectively buy or lease equipment, gaining better negotiating leverage.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76156" y="4476393"/>
            <a:ext cx="434578" cy="4345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48605" y="4512588"/>
            <a:ext cx="289679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1303853" y="4542711"/>
            <a:ext cx="2430542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Long-Term Contracts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303853" y="4960382"/>
            <a:ext cx="1265039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Negotiate multi-year rental agreements with price protection clauses to lock in rates and mitigate short-term volatility.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76156" y="5655826"/>
            <a:ext cx="434578" cy="4345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48605" y="5692021"/>
            <a:ext cx="289679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1303853" y="5722144"/>
            <a:ext cx="241482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Alternative Suppliers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1303853" y="6139815"/>
            <a:ext cx="1265039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Actively develop relationships with smaller, independent equipment providers who may not participate in centralized AI pricing systems.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76156" y="6835259"/>
            <a:ext cx="434578" cy="4345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48605" y="6871454"/>
            <a:ext cx="289679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1303853" y="6901577"/>
            <a:ext cx="241482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Bid Contingencies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303853" y="7319248"/>
            <a:ext cx="12650391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larger, more robust cost buffers into project estimates to account for potential AI-driven fluctuations in input costs.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264" y="810339"/>
            <a:ext cx="4543306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Five Critical Takeaways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591264" y="1675924"/>
            <a:ext cx="675680" cy="1013579"/>
          </a:xfrm>
          <a:prstGeom prst="roundRect">
            <a:avLst>
              <a:gd name="adj" fmla="val 36006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62" y="2024301"/>
            <a:ext cx="253365" cy="3167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5775" y="1844754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Not Just Technology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435775" y="2210038"/>
            <a:ext cx="1260336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adoption demands legal and competitive strategy considerations, not just technical evaluation and integration.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91264" y="2858333"/>
            <a:ext cx="675680" cy="1013579"/>
          </a:xfrm>
          <a:prstGeom prst="roundRect">
            <a:avLst>
              <a:gd name="adj" fmla="val 36006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2" y="3206710"/>
            <a:ext cx="253365" cy="3167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35775" y="3027164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Cost Determination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435775" y="3392448"/>
            <a:ext cx="1260336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lawsuit will ultimately determine whether AI is permitted to become a mechanism that increases, or is forced to decrease, construction costs industry-wide.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591264" y="4040743"/>
            <a:ext cx="675680" cy="1013579"/>
          </a:xfrm>
          <a:prstGeom prst="roundRect">
            <a:avLst>
              <a:gd name="adj" fmla="val 36006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62" y="4389120"/>
            <a:ext cx="253365" cy="31670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435775" y="4209574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Antitrust Risks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1435775" y="4574858"/>
            <a:ext cx="1260336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Contractors and suppliers must evaluate their own AI tools for potential antitrust exposure and competitive disadvantages.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91264" y="5223153"/>
            <a:ext cx="675680" cy="1013579"/>
          </a:xfrm>
          <a:prstGeom prst="roundRect">
            <a:avLst>
              <a:gd name="adj" fmla="val 36006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62" y="5571530"/>
            <a:ext cx="253365" cy="31670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35775" y="5391983"/>
            <a:ext cx="2409111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Regulatory Frontier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1435775" y="5757267"/>
            <a:ext cx="1260336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Algorithmic collusion is an emerging antitrust area lacking clear legal precedent, challenging policymakers to balance innovation with competition protection.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591264" y="6405563"/>
            <a:ext cx="675680" cy="1013579"/>
          </a:xfrm>
          <a:prstGeom prst="roundRect">
            <a:avLst>
              <a:gd name="adj" fmla="val 360060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62" y="6753939"/>
            <a:ext cx="253365" cy="316706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35775" y="6574393"/>
            <a:ext cx="2111812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Monitor This Case</a:t>
            </a:r>
            <a:endParaRPr lang="en-US" sz="1650" dirty="0"/>
          </a:p>
        </p:txBody>
      </p:sp>
      <p:sp>
        <p:nvSpPr>
          <p:cNvPr id="22" name="Text 15"/>
          <p:cNvSpPr/>
          <p:nvPr/>
        </p:nvSpPr>
        <p:spPr>
          <a:xfrm>
            <a:off x="1435775" y="6939677"/>
            <a:ext cx="1260336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outcome will shape procurement practices, AI adoption strategies, and competitive dynamics throughout the construction industry for years to come.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2025-10-13T17:18:19Z</dcterms:created>
  <dcterms:modified xsi:type="dcterms:W3CDTF">2025-10-13T17:18:19Z</dcterms:modified>
</cp:coreProperties>
</file>